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ppt/_rels/presentation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7.xml.rels" ContentType="application/vnd.openxmlformats-package.relationships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media/image2.png" ContentType="image/png"/>
  <Override PartName="/ppt/media/image1.png" ContentType="image/png"/>
  <Override PartName="/ppt/media/image3.png" ContentType="image/png"/>
  <Override PartName="/ppt/media/image4.png" ContentType="image/png"/>
  <Override PartName="/ppt/media/image6.png" ContentType="image/png"/>
  <Override PartName="/ppt/media/image5.png" ContentType="image/png"/>
  <Override PartName="/ppt/media/image7.png" ContentType="image/png"/>
  <Override PartName="/ppt/media/image8.png" ContentType="image/png"/>
  <Override PartName="/ppt/media/image9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0.png" ContentType="image/png"/>
  <Override PartName="/ppt/media/image16.png" ContentType="image/png"/>
  <Override PartName="/ppt/media/image15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1.png" ContentType="image/png"/>
  <Override PartName="/ppt/media/image20.png" ContentType="image/png"/>
  <Override PartName="/ppt/presProps.xml" ContentType="application/vnd.openxmlformats-officedocument.presentationml.presProps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ppt/theme/theme2.xml" ContentType="application/vnd.openxmlformats-officedocument.theme+xml"/>
  <Override PartName="/ppt/slideLayouts/_rels/slideLayout2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7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_rels/.rels" ContentType="application/vnd.openxmlformats-package.relationshi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DB61E4-722D-4159-B44B-A61AE87E521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6EE693-3024-487D-8259-98FB1A7EB82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0092DF9-980E-494A-A10B-F09502024396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040A156-C19B-417D-9186-7C96BAD5808C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6E72FE-148B-402E-89FB-D1CB7D1A16EB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3235F180-F257-46FE-BB2B-A9F84BFCB7F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0FA4F815-B09B-490B-A1DC-F9AE6A090C62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928191A-DE87-407E-8B07-02F3C765F3AA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D07ABDE-2CFD-4956-87DF-6953E7415981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AB6EFC3F-1ACB-48E1-BF68-17EBA29EF77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26342377-1E68-477B-90FE-F6C58E93252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FEF9172-5200-43DA-9EB8-CBCCCE65552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72A36436-BAD1-4741-AB7E-A00F61190A5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C989FBF5-3994-4C7D-BB95-EE9E5AD8D18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8C12513-6A58-4919-A926-A04FED790A3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593CF1A-FB5E-49E7-BBB8-333E180EB55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3"/>
          <p:cNvSpPr>
            <a:spLocks noGrp="1"/>
          </p:cNvSpPr>
          <p:nvPr>
            <p:ph/>
          </p:nvPr>
        </p:nvSpPr>
        <p:spPr>
          <a:xfrm>
            <a:off x="431964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4"/>
          <p:cNvSpPr>
            <a:spLocks noGrp="1"/>
          </p:cNvSpPr>
          <p:nvPr>
            <p:ph/>
          </p:nvPr>
        </p:nvSpPr>
        <p:spPr>
          <a:xfrm>
            <a:off x="8029800" y="160020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" name="PlaceHolder 5"/>
          <p:cNvSpPr>
            <a:spLocks noGrp="1"/>
          </p:cNvSpPr>
          <p:nvPr>
            <p:ph/>
          </p:nvPr>
        </p:nvSpPr>
        <p:spPr>
          <a:xfrm>
            <a:off x="60948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6"/>
          <p:cNvSpPr>
            <a:spLocks noGrp="1"/>
          </p:cNvSpPr>
          <p:nvPr>
            <p:ph/>
          </p:nvPr>
        </p:nvSpPr>
        <p:spPr>
          <a:xfrm>
            <a:off x="431964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7"/>
          <p:cNvSpPr>
            <a:spLocks noGrp="1"/>
          </p:cNvSpPr>
          <p:nvPr>
            <p:ph/>
          </p:nvPr>
        </p:nvSpPr>
        <p:spPr>
          <a:xfrm>
            <a:off x="8029800" y="3964320"/>
            <a:ext cx="35330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DE598E42-7FCF-49CC-94D0-45512E4D5A23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7B2DBA1-A309-470C-AAF2-6741AE38C8C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B53B226-F647-4CB2-B1CF-DD16A2B5B34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DE7CB59-BB40-4D44-BE0C-CB0E9DBE304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440" cy="5297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ru-RU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4005BC5-1D04-468B-9488-A90082033C26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5EEBA44-A791-4CBD-9B5A-C64424663130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6231960" y="396432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27145D5-D71E-4787-B6F0-8D89B667A70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0200"/>
            <a:ext cx="535428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964320"/>
            <a:ext cx="10972440" cy="2158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239A80A-5634-41FC-9AEC-5E40955C690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6 Imagen" descr="Dibujo.bmp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1" name="Rectangle 10"/>
          <p:cNvSpPr/>
          <p:nvPr/>
        </p:nvSpPr>
        <p:spPr>
          <a:xfrm>
            <a:off x="0" y="0"/>
            <a:ext cx="12191760" cy="700992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" name="6 Imagen" descr="Dibujo.bmp"/>
          <p:cNvPicPr/>
          <p:nvPr/>
        </p:nvPicPr>
        <p:blipFill>
          <a:blip r:embed="rId3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914400" y="2130480"/>
            <a:ext cx="10362960" cy="14695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dt" idx="1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5" name="PlaceHolder 3"/>
          <p:cNvSpPr>
            <a:spLocks noGrp="1"/>
          </p:cNvSpPr>
          <p:nvPr>
            <p:ph type="ftr" idx="2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6" name="PlaceHolder 4"/>
          <p:cNvSpPr>
            <a:spLocks noGrp="1"/>
          </p:cNvSpPr>
          <p:nvPr>
            <p:ph type="sldNum" idx="3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4ACC4222-8D00-450A-8559-FE86F1A42721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3200" spc="-1" strike="noStrike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  <a:endParaRPr b="0" lang="es-ES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400" spc="-1" strike="noStrike">
                <a:solidFill>
                  <a:srgbClr val="000000"/>
                </a:solidFill>
                <a:latin typeface="Calibri"/>
              </a:rPr>
              <a:t>Второй уровень структуры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Третий уровень структуры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Пятый уровень структуры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Шестой уровень структуры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6 Imagen" descr="Dibujo.bmp"/>
          <p:cNvPicPr/>
          <p:nvPr/>
        </p:nvPicPr>
        <p:blipFill>
          <a:blip r:embed="rId2"/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45" name="Rectangle 10"/>
          <p:cNvSpPr/>
          <p:nvPr/>
        </p:nvSpPr>
        <p:spPr>
          <a:xfrm>
            <a:off x="0" y="0"/>
            <a:ext cx="12191760" cy="7009920"/>
          </a:xfrm>
          <a:prstGeom prst="rect">
            <a:avLst/>
          </a:prstGeom>
          <a:gradFill rotWithShape="0">
            <a:gsLst>
              <a:gs pos="0">
                <a:srgbClr val="21d6e0">
                  <a:alpha val="23137"/>
                </a:srgbClr>
              </a:gs>
              <a:gs pos="100000">
                <a:srgbClr val="0087e6">
                  <a:alpha val="25098"/>
                </a:srgbClr>
              </a:gs>
            </a:gsLst>
            <a:lin ang="2700000"/>
          </a:gradFill>
          <a:ln w="9525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ru-RU" sz="4400" spc="-1" strike="noStrike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b="0" lang="es-ES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561"/>
              </a:spcBef>
              <a:buClr>
                <a:srgbClr val="0000cc"/>
              </a:buClr>
              <a:buFont typeface="Arial"/>
              <a:buChar char="•"/>
            </a:pPr>
            <a:r>
              <a:rPr b="0" lang="ru-RU" sz="2800" spc="-1" strike="noStrike">
                <a:solidFill>
                  <a:srgbClr val="0000cc"/>
                </a:solidFill>
                <a:latin typeface="Calibri"/>
              </a:rPr>
              <a:t>Образец текста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cc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cc"/>
                </a:solidFill>
                <a:latin typeface="Calibri"/>
              </a:rPr>
              <a:t>Второй уровень</a:t>
            </a:r>
            <a:endParaRPr b="0" lang="es-ES" sz="2800" spc="-1" strike="noStrike">
              <a:solidFill>
                <a:srgbClr val="000000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cc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cc"/>
                </a:solidFill>
                <a:latin typeface="Calibri"/>
              </a:rPr>
              <a:t>Третий уровень</a:t>
            </a:r>
            <a:endParaRPr b="0" lang="es-ES" sz="2400" spc="-1" strike="noStrike">
              <a:solidFill>
                <a:srgbClr val="000000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cc"/>
                </a:solidFill>
                <a:latin typeface="Calibri"/>
              </a:rPr>
              <a:t>Четвертый уровень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cc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cc"/>
                </a:solidFill>
                <a:latin typeface="Calibri"/>
              </a:rPr>
              <a:t>Пятый уровень</a:t>
            </a:r>
            <a:endParaRPr b="0" lang="es-ES" sz="2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dt" idx="4"/>
          </p:nvPr>
        </p:nvSpPr>
        <p:spPr>
          <a:xfrm>
            <a:off x="60948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b="0" lang="ru-RU" sz="1200" spc="-1" strike="noStrike">
                <a:solidFill>
                  <a:srgbClr val="8b8b8b"/>
                </a:solidFill>
                <a:latin typeface="Calibri"/>
              </a:rPr>
              <a:t>&lt;дата/время&gt;</a:t>
            </a:r>
            <a:endParaRPr b="0" lang="ru-RU" sz="1200" spc="-1" strike="noStrike"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ftr" idx="5"/>
          </p:nvPr>
        </p:nvSpPr>
        <p:spPr>
          <a:xfrm>
            <a:off x="4165560" y="6356520"/>
            <a:ext cx="386028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ru-RU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ru-RU" sz="1400" spc="-1" strike="noStrike">
                <a:latin typeface="Times New Roman"/>
              </a:rPr>
              <a:t>&lt;нижний колонтитул&gt;</a:t>
            </a:r>
            <a:endParaRPr b="0" lang="ru-RU" sz="1400" spc="-1" strike="noStrike">
              <a:latin typeface="Times New Roman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 type="sldNum" idx="6"/>
          </p:nvPr>
        </p:nvSpPr>
        <p:spPr>
          <a:xfrm>
            <a:off x="8737560" y="6356520"/>
            <a:ext cx="284436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901ADDE-4F85-47C4-980A-9750237C4A6B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Box 3"/>
          <p:cNvSpPr/>
          <p:nvPr/>
        </p:nvSpPr>
        <p:spPr>
          <a:xfrm>
            <a:off x="1830600" y="1558800"/>
            <a:ext cx="935568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Внедрение ИИ в начальной школе </a:t>
            </a:r>
            <a:endParaRPr b="0" lang="ru-RU" sz="4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000000"/>
                </a:solidFill>
                <a:latin typeface="Times New Roman"/>
              </a:rPr>
              <a:t>в условии цифровизации образования.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88" name="TextBox 1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89" name="TextBox 2"/>
          <p:cNvSpPr/>
          <p:nvPr/>
        </p:nvSpPr>
        <p:spPr>
          <a:xfrm>
            <a:off x="5390640" y="6384240"/>
            <a:ext cx="16106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Прокопьевск, 2025</a:t>
            </a:r>
            <a:endParaRPr b="0" lang="ru-RU" sz="1400" spc="-1" strike="noStrike">
              <a:latin typeface="Arial"/>
            </a:endParaRPr>
          </a:p>
        </p:txBody>
      </p:sp>
      <p:sp>
        <p:nvSpPr>
          <p:cNvPr id="90" name="Прямоугольник 4"/>
          <p:cNvSpPr/>
          <p:nvPr/>
        </p:nvSpPr>
        <p:spPr>
          <a:xfrm>
            <a:off x="1827720" y="3227760"/>
            <a:ext cx="88693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Курс «Знакомство с искусственным интеллектом»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91" name="TextBox 5"/>
          <p:cNvSpPr/>
          <p:nvPr/>
        </p:nvSpPr>
        <p:spPr>
          <a:xfrm>
            <a:off x="9155160" y="4544280"/>
            <a:ext cx="302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Каданцев Дмитрий Олегович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2" name="TextBox 6"/>
          <p:cNvSpPr/>
          <p:nvPr/>
        </p:nvSpPr>
        <p:spPr>
          <a:xfrm>
            <a:off x="9819720" y="4913640"/>
            <a:ext cx="2320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учитель информатики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93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p14:dur="10"/>
    </mc:Choice>
    <mc:Fallback>
      <p:transition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71" name="Прямоугольник 1"/>
          <p:cNvSpPr/>
          <p:nvPr/>
        </p:nvSpPr>
        <p:spPr>
          <a:xfrm>
            <a:off x="3211920" y="1558800"/>
            <a:ext cx="87393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«Введение в машинное обучение: технологические решения»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2" name="TextBox 2"/>
          <p:cNvSpPr/>
          <p:nvPr/>
        </p:nvSpPr>
        <p:spPr>
          <a:xfrm>
            <a:off x="381240" y="912240"/>
            <a:ext cx="127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Урок: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3" name="TextBox 4"/>
          <p:cNvSpPr/>
          <p:nvPr/>
        </p:nvSpPr>
        <p:spPr>
          <a:xfrm>
            <a:off x="385920" y="2020320"/>
            <a:ext cx="239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Направлен: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4" name="TextBox 5"/>
          <p:cNvSpPr/>
          <p:nvPr/>
        </p:nvSpPr>
        <p:spPr>
          <a:xfrm>
            <a:off x="3248280" y="2800800"/>
            <a:ext cx="8858880" cy="69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Формирование у учащихся интереса к изучению одного из ключевых разделов, </a:t>
            </a:r>
            <a:endParaRPr b="0" lang="ru-RU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</a:rPr>
              <a:t>связанных с искусственным интеллектом — машинного обучения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75" name="Прямоугольник 6"/>
          <p:cNvSpPr/>
          <p:nvPr/>
        </p:nvSpPr>
        <p:spPr>
          <a:xfrm>
            <a:off x="383400" y="3508920"/>
            <a:ext cx="160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6" name="Прямоугольник 7"/>
          <p:cNvSpPr/>
          <p:nvPr/>
        </p:nvSpPr>
        <p:spPr>
          <a:xfrm>
            <a:off x="3216600" y="4155120"/>
            <a:ext cx="10605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Беседа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77" name="TextBox 8"/>
          <p:cNvSpPr/>
          <p:nvPr/>
        </p:nvSpPr>
        <p:spPr>
          <a:xfrm>
            <a:off x="428760" y="4616640"/>
            <a:ext cx="124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Итог: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78" name="Прямоугольник 9"/>
          <p:cNvSpPr/>
          <p:nvPr/>
        </p:nvSpPr>
        <p:spPr>
          <a:xfrm>
            <a:off x="3245040" y="5078520"/>
            <a:ext cx="63014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Коллективное обсуждение в формате «6 шляп»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79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1" name="TextBox 4"/>
          <p:cNvSpPr/>
          <p:nvPr/>
        </p:nvSpPr>
        <p:spPr>
          <a:xfrm>
            <a:off x="381240" y="912240"/>
            <a:ext cx="127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Урок: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2" name="TextBox 5"/>
          <p:cNvSpPr/>
          <p:nvPr/>
        </p:nvSpPr>
        <p:spPr>
          <a:xfrm>
            <a:off x="385920" y="2020320"/>
            <a:ext cx="239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Направлен: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3" name="Прямоугольник 6"/>
          <p:cNvSpPr/>
          <p:nvPr/>
        </p:nvSpPr>
        <p:spPr>
          <a:xfrm>
            <a:off x="383400" y="3682440"/>
            <a:ext cx="160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84" name="Прямоугольник 1"/>
          <p:cNvSpPr/>
          <p:nvPr/>
        </p:nvSpPr>
        <p:spPr>
          <a:xfrm>
            <a:off x="3337200" y="1558800"/>
            <a:ext cx="3092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«Дидактическая игра»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85" name="Прямоугольник 7"/>
          <p:cNvSpPr/>
          <p:nvPr/>
        </p:nvSpPr>
        <p:spPr>
          <a:xfrm>
            <a:off x="3322440" y="2666520"/>
            <a:ext cx="9021600" cy="1004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0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Создание условий для работы в команде, взаимодействия в группе и понимания своей роли, продуктивной коммуникации, выдвижения гипотез, аргументации своего мнения</a:t>
            </a:r>
            <a:endParaRPr b="0" lang="ru-RU" sz="2000" spc="-1" strike="noStrike">
              <a:latin typeface="Arial"/>
            </a:endParaRPr>
          </a:p>
        </p:txBody>
      </p:sp>
      <p:sp>
        <p:nvSpPr>
          <p:cNvPr id="186" name="Прямоугольник 8"/>
          <p:cNvSpPr/>
          <p:nvPr/>
        </p:nvSpPr>
        <p:spPr>
          <a:xfrm>
            <a:off x="3329640" y="4328640"/>
            <a:ext cx="124632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Игровая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87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89" name="TextBox 2"/>
          <p:cNvSpPr/>
          <p:nvPr/>
        </p:nvSpPr>
        <p:spPr>
          <a:xfrm>
            <a:off x="381240" y="912240"/>
            <a:ext cx="127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Урок: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0" name="TextBox 4"/>
          <p:cNvSpPr/>
          <p:nvPr/>
        </p:nvSpPr>
        <p:spPr>
          <a:xfrm>
            <a:off x="385920" y="2020320"/>
            <a:ext cx="239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Направлен: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1" name="Прямоугольник 5"/>
          <p:cNvSpPr/>
          <p:nvPr/>
        </p:nvSpPr>
        <p:spPr>
          <a:xfrm>
            <a:off x="383400" y="3682440"/>
            <a:ext cx="160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2" name="Прямоугольник 1"/>
          <p:cNvSpPr/>
          <p:nvPr/>
        </p:nvSpPr>
        <p:spPr>
          <a:xfrm>
            <a:off x="3229920" y="1558800"/>
            <a:ext cx="3360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«Компьютерное зрение»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3" name="Прямоугольник 6"/>
          <p:cNvSpPr/>
          <p:nvPr/>
        </p:nvSpPr>
        <p:spPr>
          <a:xfrm>
            <a:off x="3211920" y="2666520"/>
            <a:ext cx="886608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знаний о технологии создания машин, которые могут искать, отслеживать и классифицировать объекты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4" name="Прямоугольник 7"/>
          <p:cNvSpPr/>
          <p:nvPr/>
        </p:nvSpPr>
        <p:spPr>
          <a:xfrm>
            <a:off x="3223440" y="4155120"/>
            <a:ext cx="245016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Беседа + Игровая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195" name="TextBox 8"/>
          <p:cNvSpPr/>
          <p:nvPr/>
        </p:nvSpPr>
        <p:spPr>
          <a:xfrm>
            <a:off x="380880" y="4645080"/>
            <a:ext cx="124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Итог: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196" name="Прямоугольник 9"/>
          <p:cNvSpPr/>
          <p:nvPr/>
        </p:nvSpPr>
        <p:spPr>
          <a:xfrm>
            <a:off x="3223800" y="5106600"/>
            <a:ext cx="2287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«Ярмарка идей»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197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99" name="TextBox 2"/>
          <p:cNvSpPr/>
          <p:nvPr/>
        </p:nvSpPr>
        <p:spPr>
          <a:xfrm>
            <a:off x="381960" y="912240"/>
            <a:ext cx="15159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Уроки: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0" name="TextBox 4"/>
          <p:cNvSpPr/>
          <p:nvPr/>
        </p:nvSpPr>
        <p:spPr>
          <a:xfrm>
            <a:off x="387720" y="2020320"/>
            <a:ext cx="27064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Направлены: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1" name="Прямоугольник 5"/>
          <p:cNvSpPr/>
          <p:nvPr/>
        </p:nvSpPr>
        <p:spPr>
          <a:xfrm>
            <a:off x="383400" y="3682440"/>
            <a:ext cx="160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2" name="TextBox 6"/>
          <p:cNvSpPr/>
          <p:nvPr/>
        </p:nvSpPr>
        <p:spPr>
          <a:xfrm>
            <a:off x="380880" y="4645080"/>
            <a:ext cx="124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Итог: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3" name="Прямоугольник 1"/>
          <p:cNvSpPr/>
          <p:nvPr/>
        </p:nvSpPr>
        <p:spPr>
          <a:xfrm>
            <a:off x="2834280" y="1558800"/>
            <a:ext cx="73666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Машинное обучение в науке, искусстве, спорте, играх  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4" name="Прямоугольник 7"/>
          <p:cNvSpPr/>
          <p:nvPr/>
        </p:nvSpPr>
        <p:spPr>
          <a:xfrm>
            <a:off x="2835000" y="2759040"/>
            <a:ext cx="73087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Возможности применения искусственного интеллекта </a:t>
            </a:r>
            <a:endParaRPr b="0" lang="ru-RU" sz="2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в сферах деятельности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05" name="Прямоугольник 8"/>
          <p:cNvSpPr/>
          <p:nvPr/>
        </p:nvSpPr>
        <p:spPr>
          <a:xfrm>
            <a:off x="2804760" y="4097880"/>
            <a:ext cx="16898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Беседа + …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0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208" name="TextBox 2"/>
          <p:cNvSpPr/>
          <p:nvPr/>
        </p:nvSpPr>
        <p:spPr>
          <a:xfrm>
            <a:off x="381240" y="912240"/>
            <a:ext cx="127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Урок: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09" name="TextBox 4"/>
          <p:cNvSpPr/>
          <p:nvPr/>
        </p:nvSpPr>
        <p:spPr>
          <a:xfrm>
            <a:off x="385920" y="2020320"/>
            <a:ext cx="239868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Направлен: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0" name="Прямоугольник 5"/>
          <p:cNvSpPr/>
          <p:nvPr/>
        </p:nvSpPr>
        <p:spPr>
          <a:xfrm>
            <a:off x="383400" y="3682440"/>
            <a:ext cx="16074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Форма: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1" name="TextBox 6"/>
          <p:cNvSpPr/>
          <p:nvPr/>
        </p:nvSpPr>
        <p:spPr>
          <a:xfrm>
            <a:off x="380880" y="4645080"/>
            <a:ext cx="124776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600" spc="-1" strike="noStrike">
                <a:solidFill>
                  <a:srgbClr val="000000"/>
                </a:solidFill>
                <a:latin typeface="Times New Roman"/>
              </a:rPr>
              <a:t>Итог:</a:t>
            </a:r>
            <a:endParaRPr b="0" lang="ru-RU" sz="3600" spc="-1" strike="noStrike">
              <a:latin typeface="Arial"/>
            </a:endParaRPr>
          </a:p>
        </p:txBody>
      </p:sp>
      <p:sp>
        <p:nvSpPr>
          <p:cNvPr id="212" name="Прямоугольник 1"/>
          <p:cNvSpPr/>
          <p:nvPr/>
        </p:nvSpPr>
        <p:spPr>
          <a:xfrm>
            <a:off x="3231000" y="1558800"/>
            <a:ext cx="34700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«Голосовые помощники»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3" name="Прямоугольник 7"/>
          <p:cNvSpPr/>
          <p:nvPr/>
        </p:nvSpPr>
        <p:spPr>
          <a:xfrm>
            <a:off x="3211920" y="2756880"/>
            <a:ext cx="7492320" cy="82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Критический анализ практического опыта использования школьниками голосовых помощников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4" name="Прямоугольник 8"/>
          <p:cNvSpPr/>
          <p:nvPr/>
        </p:nvSpPr>
        <p:spPr>
          <a:xfrm>
            <a:off x="3331440" y="4328640"/>
            <a:ext cx="198108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Практическая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215" name="Прямоугольник 9"/>
          <p:cNvSpPr/>
          <p:nvPr/>
        </p:nvSpPr>
        <p:spPr>
          <a:xfrm>
            <a:off x="3338280" y="5254560"/>
            <a:ext cx="29592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Метод ранжирования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21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218" name="Группа 9"/>
          <p:cNvGrpSpPr/>
          <p:nvPr/>
        </p:nvGrpSpPr>
        <p:grpSpPr>
          <a:xfrm>
            <a:off x="107280" y="1070640"/>
            <a:ext cx="12010680" cy="2482920"/>
            <a:chOff x="107280" y="1070640"/>
            <a:chExt cx="12010680" cy="2482920"/>
          </a:xfrm>
        </p:grpSpPr>
        <p:sp>
          <p:nvSpPr>
            <p:cNvPr id="219" name="TextBox 2"/>
            <p:cNvSpPr/>
            <p:nvPr/>
          </p:nvSpPr>
          <p:spPr>
            <a:xfrm>
              <a:off x="4338360" y="1070640"/>
              <a:ext cx="434016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3600" spc="-1" strike="noStrike">
                  <a:solidFill>
                    <a:srgbClr val="000000"/>
                  </a:solidFill>
                  <a:latin typeface="Times New Roman"/>
                </a:rPr>
                <a:t>Итог изучения курса:</a:t>
              </a:r>
              <a:endParaRPr b="0" lang="ru-RU" sz="3600" spc="-1" strike="noStrike">
                <a:latin typeface="Arial"/>
              </a:endParaRPr>
            </a:p>
          </p:txBody>
        </p:sp>
        <p:sp>
          <p:nvSpPr>
            <p:cNvPr id="220" name="Прямая со стрелкой 4"/>
            <p:cNvSpPr/>
            <p:nvPr/>
          </p:nvSpPr>
          <p:spPr>
            <a:xfrm flipH="1">
              <a:off x="2917800" y="1701000"/>
              <a:ext cx="3590640" cy="78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1" name="Прямая со стрелкой 5"/>
            <p:cNvSpPr/>
            <p:nvPr/>
          </p:nvSpPr>
          <p:spPr>
            <a:xfrm>
              <a:off x="6508800" y="1706760"/>
              <a:ext cx="3590640" cy="78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222" name="Прямоугольник 1"/>
            <p:cNvSpPr/>
            <p:nvPr/>
          </p:nvSpPr>
          <p:spPr>
            <a:xfrm>
              <a:off x="107280" y="2700360"/>
              <a:ext cx="582768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Проект </a:t>
              </a:r>
              <a:endParaRPr b="0" lang="ru-RU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«Искусственный интеллект в образовании»</a:t>
              </a:r>
              <a:endParaRPr b="0" lang="ru-RU" sz="2400" spc="-1" strike="noStrike">
                <a:latin typeface="Arial"/>
              </a:endParaRPr>
            </a:p>
          </p:txBody>
        </p:sp>
        <p:sp>
          <p:nvSpPr>
            <p:cNvPr id="223" name="Прямоугольник 6"/>
            <p:cNvSpPr/>
            <p:nvPr/>
          </p:nvSpPr>
          <p:spPr>
            <a:xfrm>
              <a:off x="7393680" y="2732400"/>
              <a:ext cx="4724280" cy="8211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 algn="ctr">
                <a:lnSpc>
                  <a:spcPct val="100000"/>
                </a:lnSpc>
                <a:buNone/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Создание шаблона </a:t>
              </a:r>
              <a:endParaRPr b="0" lang="ru-RU" sz="2400" spc="-1" strike="noStrike">
                <a:latin typeface="Arial"/>
              </a:endParaRPr>
            </a:p>
            <a:p>
              <a:pPr algn="ctr">
                <a:lnSpc>
                  <a:spcPct val="100000"/>
                </a:lnSpc>
                <a:buNone/>
              </a:pPr>
              <a:r>
                <a:rPr b="0" lang="ru-RU" sz="24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своего искусственного интеллекта </a:t>
              </a:r>
              <a:endParaRPr b="0" lang="ru-RU" sz="2400" spc="-1" strike="noStrike">
                <a:latin typeface="Arial"/>
              </a:endParaRPr>
            </a:p>
          </p:txBody>
        </p:sp>
      </p:grpSp>
      <p:pic>
        <p:nvPicPr>
          <p:cNvPr id="224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  <p:timing>
    <p:tnLst>
      <p:par>
        <p:cTn id="17" dur="indefinite" restart="never" nodeType="tmRoot">
          <p:childTnLst>
            <p:seq>
              <p:cTn id="18" dur="indefinite" nodeType="mainSeq">
                <p:childTnLst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click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2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22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  <p:sp>
        <p:nvSpPr>
          <p:cNvPr id="227" name="TextBox 5"/>
          <p:cNvSpPr/>
          <p:nvPr/>
        </p:nvSpPr>
        <p:spPr>
          <a:xfrm>
            <a:off x="4643280" y="1869480"/>
            <a:ext cx="3730320" cy="283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Спасибо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За</a:t>
            </a:r>
            <a:endParaRPr b="0" lang="ru-RU" sz="6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6000" spc="-1" strike="noStrike">
                <a:solidFill>
                  <a:srgbClr val="000000"/>
                </a:solidFill>
                <a:latin typeface="Times New Roman"/>
              </a:rPr>
              <a:t>Внимание!</a:t>
            </a:r>
            <a:endParaRPr b="0" lang="ru-RU" sz="6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95" name="TextBox 1"/>
          <p:cNvSpPr/>
          <p:nvPr/>
        </p:nvSpPr>
        <p:spPr>
          <a:xfrm>
            <a:off x="5466240" y="994320"/>
            <a:ext cx="208440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400" spc="-1" strike="noStrike">
                <a:solidFill>
                  <a:srgbClr val="000000"/>
                </a:solidFill>
                <a:latin typeface="Times New Roman"/>
              </a:rPr>
              <a:t>Что такое ИИ?</a:t>
            </a:r>
            <a:endParaRPr b="0" lang="ru-RU" sz="2400" spc="-1" strike="noStrike">
              <a:latin typeface="Arial"/>
            </a:endParaRPr>
          </a:p>
        </p:txBody>
      </p:sp>
      <p:pic>
        <p:nvPicPr>
          <p:cNvPr id="96" name="Рисунок 2" descr=""/>
          <p:cNvPicPr/>
          <p:nvPr/>
        </p:nvPicPr>
        <p:blipFill>
          <a:blip r:embed="rId1"/>
          <a:stretch/>
        </p:blipFill>
        <p:spPr>
          <a:xfrm>
            <a:off x="133560" y="1999800"/>
            <a:ext cx="6423840" cy="4697280"/>
          </a:xfrm>
          <a:prstGeom prst="rect">
            <a:avLst/>
          </a:prstGeom>
          <a:ln w="0">
            <a:noFill/>
          </a:ln>
        </p:spPr>
      </p:pic>
      <p:pic>
        <p:nvPicPr>
          <p:cNvPr id="97" name="Рисунок 4" descr=""/>
          <p:cNvPicPr/>
          <p:nvPr/>
        </p:nvPicPr>
        <p:blipFill>
          <a:blip r:embed="rId2"/>
          <a:stretch/>
        </p:blipFill>
        <p:spPr>
          <a:xfrm>
            <a:off x="6875280" y="1962360"/>
            <a:ext cx="5118480" cy="4830840"/>
          </a:xfrm>
          <a:prstGeom prst="rect">
            <a:avLst/>
          </a:prstGeom>
          <a:ln w="0">
            <a:noFill/>
          </a:ln>
        </p:spPr>
      </p:pic>
      <p:sp>
        <p:nvSpPr>
          <p:cNvPr id="98" name="TextBox 5"/>
          <p:cNvSpPr/>
          <p:nvPr/>
        </p:nvSpPr>
        <p:spPr>
          <a:xfrm>
            <a:off x="2535480" y="1503360"/>
            <a:ext cx="16196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US" sz="2800" spc="-1" strike="noStrike">
                <a:solidFill>
                  <a:srgbClr val="000000"/>
                </a:solidFill>
                <a:latin typeface="Times New Roman"/>
              </a:rPr>
              <a:t>DeepSeek</a:t>
            </a:r>
            <a:endParaRPr b="0" lang="ru-RU" sz="2800" spc="-1" strike="noStrike">
              <a:latin typeface="Arial"/>
            </a:endParaRPr>
          </a:p>
        </p:txBody>
      </p:sp>
      <p:sp>
        <p:nvSpPr>
          <p:cNvPr id="99" name="TextBox 7"/>
          <p:cNvSpPr/>
          <p:nvPr/>
        </p:nvSpPr>
        <p:spPr>
          <a:xfrm>
            <a:off x="8321760" y="1439280"/>
            <a:ext cx="222624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2800" spc="-1" strike="noStrike">
                <a:solidFill>
                  <a:srgbClr val="000000"/>
                </a:solidFill>
                <a:latin typeface="Times New Roman"/>
              </a:rPr>
              <a:t>ЯндексНейро</a:t>
            </a:r>
            <a:endParaRPr b="0" lang="ru-RU" sz="2800" spc="-1" strike="noStrike">
              <a:latin typeface="Arial"/>
            </a:endParaRPr>
          </a:p>
        </p:txBody>
      </p:sp>
      <p:pic>
        <p:nvPicPr>
          <p:cNvPr id="100" name="Picture 4" descr="https://i.pinimg.com/736x/9f/b0/21/9fb021cde17bff3c7e7d0f1419ba2422.jpg"/>
          <p:cNvPicPr/>
          <p:nvPr/>
        </p:nvPicPr>
        <p:blipFill>
          <a:blip r:embed="rId3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2" name="Прямоугольник 4"/>
          <p:cNvSpPr/>
          <p:nvPr/>
        </p:nvSpPr>
        <p:spPr>
          <a:xfrm>
            <a:off x="5458680" y="1626480"/>
            <a:ext cx="6403320" cy="20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Главной целью изучения курса «Знакомство с искусственным интеллектом» является становление у учащегося устойчивого интереса к освоению данной области знания и формирование у него базовых представлений о возможностях взаимодействия с технологиями искусственного интеллекта для решения прикладных задач, продуктивного использования на благо себе и окружающих.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3" name="Прямоугольник 5"/>
          <p:cNvSpPr/>
          <p:nvPr/>
        </p:nvSpPr>
        <p:spPr>
          <a:xfrm>
            <a:off x="5300640" y="4081320"/>
            <a:ext cx="6095520" cy="2558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приобретение учащимся опыта практической, проектной и творческой деятельности с использованием готовых инструментов искусственного интеллекта.</a:t>
            </a:r>
            <a:endParaRPr b="0" lang="ru-RU" sz="18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формирование у него представлений об эффективном использовании технологий искусственного интеллекта в своей жизни. 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04" name="TextBox 6"/>
          <p:cNvSpPr/>
          <p:nvPr/>
        </p:nvSpPr>
        <p:spPr>
          <a:xfrm>
            <a:off x="828720" y="1257120"/>
            <a:ext cx="115812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Цель:</a:t>
            </a:r>
            <a:endParaRPr b="0" lang="ru-RU" sz="3200" spc="-1" strike="noStrike">
              <a:latin typeface="Arial"/>
            </a:endParaRPr>
          </a:p>
        </p:txBody>
      </p:sp>
      <p:sp>
        <p:nvSpPr>
          <p:cNvPr id="105" name="TextBox 7"/>
          <p:cNvSpPr/>
          <p:nvPr/>
        </p:nvSpPr>
        <p:spPr>
          <a:xfrm>
            <a:off x="829800" y="3712320"/>
            <a:ext cx="1473480" cy="57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3200" spc="-1" strike="noStrike">
                <a:solidFill>
                  <a:srgbClr val="000000"/>
                </a:solidFill>
                <a:latin typeface="Times New Roman"/>
              </a:rPr>
              <a:t>Задачи: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10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grpSp>
        <p:nvGrpSpPr>
          <p:cNvPr id="108" name="Группа 10"/>
          <p:cNvGrpSpPr/>
          <p:nvPr/>
        </p:nvGrpSpPr>
        <p:grpSpPr>
          <a:xfrm>
            <a:off x="286560" y="4326840"/>
            <a:ext cx="11780640" cy="2345760"/>
            <a:chOff x="286560" y="4326840"/>
            <a:chExt cx="11780640" cy="2345760"/>
          </a:xfrm>
        </p:grpSpPr>
        <p:sp>
          <p:nvSpPr>
            <p:cNvPr id="109" name="Прямоугольник 4"/>
            <p:cNvSpPr/>
            <p:nvPr/>
          </p:nvSpPr>
          <p:spPr>
            <a:xfrm>
              <a:off x="5446440" y="4326840"/>
              <a:ext cx="1874160" cy="6382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36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Аспекты</a:t>
              </a:r>
              <a:endParaRPr b="0" lang="ru-RU" sz="3600" spc="-1" strike="noStrike">
                <a:latin typeface="Arial"/>
              </a:endParaRPr>
            </a:p>
          </p:txBody>
        </p:sp>
        <p:sp>
          <p:nvSpPr>
            <p:cNvPr id="110" name="Прямоугольник 5"/>
            <p:cNvSpPr/>
            <p:nvPr/>
          </p:nvSpPr>
          <p:spPr>
            <a:xfrm>
              <a:off x="286560" y="5729760"/>
              <a:ext cx="429300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Фокус на приложениях ИИ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111" name="Прямоугольник 6"/>
            <p:cNvSpPr/>
            <p:nvPr/>
          </p:nvSpPr>
          <p:spPr>
            <a:xfrm>
              <a:off x="6952320" y="5729760"/>
              <a:ext cx="5114880" cy="942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Отдельные сферы прикладного использования технологий ИИ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112" name="Прямая со стрелкой 8"/>
            <p:cNvSpPr/>
            <p:nvPr/>
          </p:nvSpPr>
          <p:spPr>
            <a:xfrm flipH="1">
              <a:off x="3087360" y="4973040"/>
              <a:ext cx="3296160" cy="679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3" name="Прямая со стрелкой 9"/>
            <p:cNvSpPr/>
            <p:nvPr/>
          </p:nvSpPr>
          <p:spPr>
            <a:xfrm>
              <a:off x="6383880" y="4973040"/>
              <a:ext cx="3296160" cy="6793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grpSp>
        <p:nvGrpSpPr>
          <p:cNvPr id="114" name="Группа 1"/>
          <p:cNvGrpSpPr/>
          <p:nvPr/>
        </p:nvGrpSpPr>
        <p:grpSpPr>
          <a:xfrm>
            <a:off x="843480" y="1116360"/>
            <a:ext cx="10286640" cy="1989360"/>
            <a:chOff x="843480" y="1116360"/>
            <a:chExt cx="10286640" cy="1989360"/>
          </a:xfrm>
        </p:grpSpPr>
        <p:sp>
          <p:nvSpPr>
            <p:cNvPr id="115" name="Прямоугольник 11"/>
            <p:cNvSpPr/>
            <p:nvPr/>
          </p:nvSpPr>
          <p:spPr>
            <a:xfrm>
              <a:off x="2073600" y="1116360"/>
              <a:ext cx="8869320" cy="5770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3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Курс «Знакомство с искусственным интеллектом»</a:t>
              </a:r>
              <a:endParaRPr b="0" lang="ru-RU" sz="3200" spc="-1" strike="noStrike">
                <a:latin typeface="Arial"/>
              </a:endParaRPr>
            </a:p>
          </p:txBody>
        </p:sp>
        <p:sp>
          <p:nvSpPr>
            <p:cNvPr id="116" name="Прямоугольник 12"/>
            <p:cNvSpPr/>
            <p:nvPr/>
          </p:nvSpPr>
          <p:spPr>
            <a:xfrm>
              <a:off x="843480" y="2589480"/>
              <a:ext cx="350784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Междисциплинарный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117" name="Прямоугольник 13"/>
            <p:cNvSpPr/>
            <p:nvPr/>
          </p:nvSpPr>
          <p:spPr>
            <a:xfrm>
              <a:off x="8870400" y="2589480"/>
              <a:ext cx="2259720" cy="5162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 anchor="t">
              <a:spAutoFit/>
            </a:bodyPr>
            <a:p>
              <a:pPr>
                <a:lnSpc>
                  <a:spcPct val="100000"/>
                </a:lnSpc>
                <a:buNone/>
              </a:pPr>
              <a:r>
                <a:rPr b="0" lang="ru-RU" sz="28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Комплексный</a:t>
              </a:r>
              <a:endParaRPr b="0" lang="ru-RU" sz="2800" spc="-1" strike="noStrike">
                <a:latin typeface="Arial"/>
              </a:endParaRPr>
            </a:p>
          </p:txBody>
        </p:sp>
        <p:sp>
          <p:nvSpPr>
            <p:cNvPr id="118" name="Прямая со стрелкой 15"/>
            <p:cNvSpPr/>
            <p:nvPr/>
          </p:nvSpPr>
          <p:spPr>
            <a:xfrm flipH="1">
              <a:off x="2917800" y="1701000"/>
              <a:ext cx="3590640" cy="78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  <p:sp>
          <p:nvSpPr>
            <p:cNvPr id="119" name="Прямая со стрелкой 16"/>
            <p:cNvSpPr/>
            <p:nvPr/>
          </p:nvSpPr>
          <p:spPr>
            <a:xfrm>
              <a:off x="6508800" y="1706760"/>
              <a:ext cx="3590640" cy="784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76200">
              <a:solidFill>
                <a:srgbClr val="4a7ebb"/>
              </a:solidFill>
              <a:round/>
              <a:tailEnd len="med" type="triangle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/>
          </p:style>
        </p:sp>
      </p:grpSp>
      <p:pic>
        <p:nvPicPr>
          <p:cNvPr id="120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2" name="Прямоугольник 4"/>
          <p:cNvSpPr/>
          <p:nvPr/>
        </p:nvSpPr>
        <p:spPr>
          <a:xfrm>
            <a:off x="327600" y="1249200"/>
            <a:ext cx="294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Планируемые результаты: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3" name="Прямоугольник 5"/>
          <p:cNvSpPr/>
          <p:nvPr/>
        </p:nvSpPr>
        <p:spPr>
          <a:xfrm>
            <a:off x="319680" y="177084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Личностные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4" name="Прямоугольник 7"/>
          <p:cNvSpPr/>
          <p:nvPr/>
        </p:nvSpPr>
        <p:spPr>
          <a:xfrm>
            <a:off x="1892160" y="1699560"/>
            <a:ext cx="8897400" cy="502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171360" indent="-171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Формирование у учащегося мировоззрения, соответствующего современному уровню развития науки и общества;</a:t>
            </a:r>
            <a:endParaRPr b="0" lang="ru-RU" sz="1800" spc="-1" strike="noStrike">
              <a:latin typeface="Arial"/>
            </a:endParaRPr>
          </a:p>
          <a:p>
            <a:pPr marL="171360" indent="-171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Формирование у учащегося интереса к достижениям науки и технологий в области искусственного интеллекта;</a:t>
            </a:r>
            <a:endParaRPr b="0" lang="ru-RU" sz="1800" spc="-1" strike="noStrike">
              <a:latin typeface="Arial"/>
            </a:endParaRPr>
          </a:p>
          <a:p>
            <a:pPr marL="171360" indent="-171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Формирование у учащегося установки на осмысленное и безопасное взаимодействие с приложениями искусственного интеллекта — различными устройствами и интеллектуальными системами, реализованными методами ИИ;</a:t>
            </a:r>
            <a:endParaRPr b="0" lang="ru-RU" sz="1800" spc="-1" strike="noStrike">
              <a:latin typeface="Arial"/>
            </a:endParaRPr>
          </a:p>
          <a:p>
            <a:pPr marL="171360" indent="-171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Приобретение опыта творческой художественной деятельности, опирающейся на использование современных информационных технологий, в том числе искусственного интеллекта;</a:t>
            </a:r>
            <a:endParaRPr b="0" lang="ru-RU" sz="1800" spc="-1" strike="noStrike">
              <a:latin typeface="Arial"/>
            </a:endParaRPr>
          </a:p>
          <a:p>
            <a:pPr marL="171360" indent="-17136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Формирование у учащегося установки на сотрудничество и командную работу при решении исследовательских и аналитических задач.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5" name="Прямая соединительная линия 9"/>
          <p:cNvSpPr/>
          <p:nvPr/>
        </p:nvSpPr>
        <p:spPr>
          <a:xfrm>
            <a:off x="18007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2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push dir="u"/>
  </p:transition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8" name="Прямоугольник 4"/>
          <p:cNvSpPr/>
          <p:nvPr/>
        </p:nvSpPr>
        <p:spPr>
          <a:xfrm>
            <a:off x="327600" y="1249200"/>
            <a:ext cx="294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Планируемые результаты: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9" name="Прямоугольник 5"/>
          <p:cNvSpPr/>
          <p:nvPr/>
        </p:nvSpPr>
        <p:spPr>
          <a:xfrm>
            <a:off x="319680" y="177084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Личностные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0" name="Прямая соединительная линия 6"/>
          <p:cNvSpPr/>
          <p:nvPr/>
        </p:nvSpPr>
        <p:spPr>
          <a:xfrm>
            <a:off x="18007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1" name="Прямоугольник 7"/>
          <p:cNvSpPr/>
          <p:nvPr/>
        </p:nvSpPr>
        <p:spPr>
          <a:xfrm>
            <a:off x="1887840" y="1770840"/>
            <a:ext cx="18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Метапредметные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2" name="Прямоугольник 8"/>
          <p:cNvSpPr/>
          <p:nvPr/>
        </p:nvSpPr>
        <p:spPr>
          <a:xfrm>
            <a:off x="4388040" y="1699920"/>
            <a:ext cx="6095520" cy="52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работать с информацией, анализировать и структурировать полученные знания и синтезировать новые, устанавливать причинно-следственные связи;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объяснять явления, процессы, связи и отношения, выявляемые в ходе познавательной и исследовательской деятельности;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делать выводы на основе критического анализа разных точек зрения, подтверждать их собственной аргументацией или самостоятельно полученными данными;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анализировать/рефлексировать опыт исследования (теоретического, эмпирического) на основе предложенной ситуации, поставленной цели;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строить рассуждение на основе сравнения предметов и явлений.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33" name="Прямоугольник 9"/>
          <p:cNvSpPr/>
          <p:nvPr/>
        </p:nvSpPr>
        <p:spPr>
          <a:xfrm>
            <a:off x="1889640" y="2292480"/>
            <a:ext cx="20595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Познавательные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4" name="Прямая соединительная линия 10"/>
          <p:cNvSpPr/>
          <p:nvPr/>
        </p:nvSpPr>
        <p:spPr>
          <a:xfrm>
            <a:off x="407268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5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7" name="Прямоугольник 5"/>
          <p:cNvSpPr/>
          <p:nvPr/>
        </p:nvSpPr>
        <p:spPr>
          <a:xfrm>
            <a:off x="327600" y="1249200"/>
            <a:ext cx="294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Планируемые результаты: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8" name="Прямоугольник 6"/>
          <p:cNvSpPr/>
          <p:nvPr/>
        </p:nvSpPr>
        <p:spPr>
          <a:xfrm>
            <a:off x="319680" y="177084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Личностные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39" name="Прямая соединительная линия 7"/>
          <p:cNvSpPr/>
          <p:nvPr/>
        </p:nvSpPr>
        <p:spPr>
          <a:xfrm>
            <a:off x="18007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Прямоугольник 8"/>
          <p:cNvSpPr/>
          <p:nvPr/>
        </p:nvSpPr>
        <p:spPr>
          <a:xfrm>
            <a:off x="1887840" y="1770840"/>
            <a:ext cx="18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Метапредметные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1" name="Прямоугольник 9"/>
          <p:cNvSpPr/>
          <p:nvPr/>
        </p:nvSpPr>
        <p:spPr>
          <a:xfrm>
            <a:off x="1889640" y="2292480"/>
            <a:ext cx="20595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Познавательные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2" name="Прямая соединительная линия 10"/>
          <p:cNvSpPr/>
          <p:nvPr/>
        </p:nvSpPr>
        <p:spPr>
          <a:xfrm>
            <a:off x="407268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Прямоугольник 11"/>
          <p:cNvSpPr/>
          <p:nvPr/>
        </p:nvSpPr>
        <p:spPr>
          <a:xfrm>
            <a:off x="4275360" y="1249200"/>
            <a:ext cx="6095520" cy="5200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обосновывать целевые ориентиры и приоритеты ссылками на ценности, указывая и обосновывая и логику;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планировать необходимые действия в соответствии с учебной и познавательной задачей и составлять алгоритм их выполнения;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описывать свой опыт, оформляя его для передачи другим людям в виде технологии решения практических задач определенного класса;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выбирать из предложенных вариантов и самостоятельно искать средства/ресурсы для решения задачи/достижения цели в ходе исследовательской деятельности;</a:t>
            </a:r>
            <a:endParaRPr b="0" lang="ru-RU" sz="1600" spc="-1" strike="noStrike">
              <a:latin typeface="Arial"/>
            </a:endParaRPr>
          </a:p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принимать решение в игровой и учебной ситуации и нести за него ответственность.</a:t>
            </a:r>
            <a:endParaRPr b="0" lang="ru-RU" sz="1600" spc="-1" strike="noStrike">
              <a:latin typeface="Arial"/>
            </a:endParaRPr>
          </a:p>
        </p:txBody>
      </p:sp>
      <p:sp>
        <p:nvSpPr>
          <p:cNvPr id="144" name="Прямоугольник 12"/>
          <p:cNvSpPr/>
          <p:nvPr/>
        </p:nvSpPr>
        <p:spPr>
          <a:xfrm>
            <a:off x="1887840" y="2800440"/>
            <a:ext cx="18064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Calibri"/>
              </a:rPr>
              <a:t>Регулятивные</a:t>
            </a:r>
            <a:endParaRPr b="0" lang="ru-RU" sz="1800" spc="-1" strike="noStrike">
              <a:latin typeface="Arial"/>
            </a:endParaRPr>
          </a:p>
        </p:txBody>
      </p:sp>
      <p:pic>
        <p:nvPicPr>
          <p:cNvPr id="145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7" name="Прямоугольник 2"/>
          <p:cNvSpPr/>
          <p:nvPr/>
        </p:nvSpPr>
        <p:spPr>
          <a:xfrm>
            <a:off x="327600" y="1249200"/>
            <a:ext cx="294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Планируемые результаты: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8" name="Прямоугольник 4"/>
          <p:cNvSpPr/>
          <p:nvPr/>
        </p:nvSpPr>
        <p:spPr>
          <a:xfrm>
            <a:off x="319680" y="177084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Личностные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49" name="Прямая соединительная линия 5"/>
          <p:cNvSpPr/>
          <p:nvPr/>
        </p:nvSpPr>
        <p:spPr>
          <a:xfrm>
            <a:off x="18007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0" name="Прямоугольник 6"/>
          <p:cNvSpPr/>
          <p:nvPr/>
        </p:nvSpPr>
        <p:spPr>
          <a:xfrm>
            <a:off x="1887840" y="1770840"/>
            <a:ext cx="18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Метапредметные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1" name="Прямоугольник 7"/>
          <p:cNvSpPr/>
          <p:nvPr/>
        </p:nvSpPr>
        <p:spPr>
          <a:xfrm>
            <a:off x="1889640" y="2292480"/>
            <a:ext cx="20595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Познавательные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2" name="Прямая соединительная линия 8"/>
          <p:cNvSpPr/>
          <p:nvPr/>
        </p:nvSpPr>
        <p:spPr>
          <a:xfrm>
            <a:off x="41893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3" name="Прямоугольник 9"/>
          <p:cNvSpPr/>
          <p:nvPr/>
        </p:nvSpPr>
        <p:spPr>
          <a:xfrm>
            <a:off x="1881720" y="2800440"/>
            <a:ext cx="181872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Регулятивные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4" name="Прямоугольник 10"/>
          <p:cNvSpPr/>
          <p:nvPr/>
        </p:nvSpPr>
        <p:spPr>
          <a:xfrm>
            <a:off x="1905480" y="3266640"/>
            <a:ext cx="22788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Коммуникативные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5" name="Прямоугольник 11"/>
          <p:cNvSpPr/>
          <p:nvPr/>
        </p:nvSpPr>
        <p:spPr>
          <a:xfrm>
            <a:off x="4446360" y="1699560"/>
            <a:ext cx="6577920" cy="2644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50000"/>
              </a:lnSpc>
              <a:buNone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 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взаимодействовать в команде, вступать в диалог и вести его;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соблюдать нормы публичной речи, регламент в монологе и дискуссии в соответствии с коммуникативной задачей;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определять свои действия и действия партнеров для продуктивной коммуникации;</a:t>
            </a:r>
            <a:endParaRPr b="0" lang="ru-RU" sz="16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 </a:t>
            </a:r>
            <a:r>
              <a:rPr b="0" lang="ru-RU" sz="1600" spc="-1" strike="noStrike">
                <a:solidFill>
                  <a:srgbClr val="000000"/>
                </a:solidFill>
                <a:latin typeface="Times New Roman"/>
              </a:rPr>
              <a:t>Умение приходить к консенсусу в дискуссии или командной работе.</a:t>
            </a:r>
            <a:endParaRPr b="0" lang="ru-RU" sz="1600" spc="-1" strike="noStrike">
              <a:latin typeface="Arial"/>
            </a:endParaRPr>
          </a:p>
        </p:txBody>
      </p:sp>
      <p:pic>
        <p:nvPicPr>
          <p:cNvPr id="156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Box 3"/>
          <p:cNvSpPr/>
          <p:nvPr/>
        </p:nvSpPr>
        <p:spPr>
          <a:xfrm>
            <a:off x="3320280" y="266040"/>
            <a:ext cx="637632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Муниципальное бюджетное общеобразовательное учреждение </a:t>
            </a:r>
            <a:endParaRPr b="0" lang="ru-RU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«Средняя общеобразовательная школа № 45»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8" name="Прямоугольник 4"/>
          <p:cNvSpPr/>
          <p:nvPr/>
        </p:nvSpPr>
        <p:spPr>
          <a:xfrm>
            <a:off x="327600" y="1249200"/>
            <a:ext cx="29455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Планируемые результаты: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59" name="Прямоугольник 5"/>
          <p:cNvSpPr/>
          <p:nvPr/>
        </p:nvSpPr>
        <p:spPr>
          <a:xfrm>
            <a:off x="319680" y="1770840"/>
            <a:ext cx="13957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Личностные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0" name="Прямая соединительная линия 6"/>
          <p:cNvSpPr/>
          <p:nvPr/>
        </p:nvSpPr>
        <p:spPr>
          <a:xfrm>
            <a:off x="18007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1" name="Прямоугольник 7"/>
          <p:cNvSpPr/>
          <p:nvPr/>
        </p:nvSpPr>
        <p:spPr>
          <a:xfrm>
            <a:off x="1887840" y="1770840"/>
            <a:ext cx="1860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Метапредметные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2" name="Прямоугольник 8"/>
          <p:cNvSpPr/>
          <p:nvPr/>
        </p:nvSpPr>
        <p:spPr>
          <a:xfrm>
            <a:off x="1889640" y="2292480"/>
            <a:ext cx="205956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Познавательные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3" name="Прямая соединительная линия 9"/>
          <p:cNvSpPr/>
          <p:nvPr/>
        </p:nvSpPr>
        <p:spPr>
          <a:xfrm>
            <a:off x="4189320" y="169956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4" name="Прямоугольник 10"/>
          <p:cNvSpPr/>
          <p:nvPr/>
        </p:nvSpPr>
        <p:spPr>
          <a:xfrm>
            <a:off x="1881720" y="2800440"/>
            <a:ext cx="181872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 algn="just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Регулятивные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5" name="Прямоугольник 11"/>
          <p:cNvSpPr/>
          <p:nvPr/>
        </p:nvSpPr>
        <p:spPr>
          <a:xfrm>
            <a:off x="1905480" y="3266640"/>
            <a:ext cx="227880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Wingdings" charset="2"/>
              <a:buChar char=""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</a:rPr>
              <a:t>Коммуникативные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6" name="Прямоугольник 1"/>
          <p:cNvSpPr/>
          <p:nvPr/>
        </p:nvSpPr>
        <p:spPr>
          <a:xfrm>
            <a:off x="4250520" y="1770840"/>
            <a:ext cx="140040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Предметные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67" name="Прямая соединительная линия 12"/>
          <p:cNvSpPr/>
          <p:nvPr/>
        </p:nvSpPr>
        <p:spPr>
          <a:xfrm>
            <a:off x="5987880" y="1736280"/>
            <a:ext cx="360" cy="4992120"/>
          </a:xfrm>
          <a:prstGeom prst="line">
            <a:avLst/>
          </a:prstGeom>
          <a:ln w="57150">
            <a:solidFill>
              <a:srgbClr val="00000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68" name="Прямоугольник 13"/>
          <p:cNvSpPr/>
          <p:nvPr/>
        </p:nvSpPr>
        <p:spPr>
          <a:xfrm>
            <a:off x="6057720" y="1770840"/>
            <a:ext cx="6099120" cy="456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общее представление об искусственном интеллекте как о научной области и о направлениях прикладного применения технологии, его значении для человека;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об областях применения искусственного интеллекта и решаемых с его помощью задачах;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об этических вопросах применения искусственного интеллекта и связанных с ними социальных и экономических аспектах и последствиях;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об области компьютерного зрения и задачах, которые она решает;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об области обработки естественного языка, работе голосовых помощников и задачах, которые они решают;</a:t>
            </a:r>
            <a:endParaRPr b="0" lang="ru-RU" sz="1400" spc="-1" strike="noStrike">
              <a:latin typeface="Arial"/>
            </a:endParaRPr>
          </a:p>
          <a:p>
            <a:pPr marL="285840" indent="-28584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 </a:t>
            </a: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Times New Roman"/>
              </a:rPr>
              <a:t>Иметь представление об области распознавания визуальных образов и задачах, которые она решает</a:t>
            </a:r>
            <a:endParaRPr b="0" lang="ru-RU" sz="1400" spc="-1" strike="noStrike">
              <a:latin typeface="Arial"/>
            </a:endParaRPr>
          </a:p>
        </p:txBody>
      </p:sp>
      <p:pic>
        <p:nvPicPr>
          <p:cNvPr id="169" name="Picture 4" descr="https://i.pinimg.com/736x/9f/b0/21/9fb021cde17bff3c7e7d0f1419ba2422.jpg"/>
          <p:cNvPicPr/>
          <p:nvPr/>
        </p:nvPicPr>
        <p:blipFill>
          <a:blip r:embed="rId1"/>
          <a:stretch/>
        </p:blipFill>
        <p:spPr>
          <a:xfrm>
            <a:off x="11224440" y="266040"/>
            <a:ext cx="607680" cy="648000"/>
          </a:xfrm>
          <a:prstGeom prst="rect">
            <a:avLst/>
          </a:prstGeom>
          <a:ln w="0">
            <a:noFill/>
          </a:ln>
        </p:spPr>
      </p:pic>
    </p:spTree>
  </p:cSld>
  <p:transition spd="slow">
    <p:wipe dir="l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218</TotalTime>
  <Application>LibreOffice/7.3.6.2$Linux_X86_64 LibreOffice_project/30$Build-2</Application>
  <AppVersion>15.0000</AppVersion>
  <Words>672</Words>
  <Paragraphs>150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2025-03-11T15:11:03Z</dcterms:created>
  <dc:creator>Пользователь Windows</dc:creator>
  <dc:description/>
  <dc:language>ru-RU</dc:language>
  <cp:lastModifiedBy>АЛЕКС 15</cp:lastModifiedBy>
  <dcterms:modified xsi:type="dcterms:W3CDTF">2025-03-12T02:58:31Z</dcterms:modified>
  <cp:revision>19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16</vt:i4>
  </property>
</Properties>
</file>